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70" r:id="rId17"/>
    <p:sldId id="277" r:id="rId18"/>
    <p:sldId id="276" r:id="rId19"/>
    <p:sldId id="278" r:id="rId20"/>
    <p:sldId id="273" r:id="rId21"/>
    <p:sldId id="274" r:id="rId22"/>
    <p:sldId id="271" r:id="rId23"/>
    <p:sldId id="275" r:id="rId24"/>
    <p:sldId id="279" r:id="rId25"/>
    <p:sldId id="280" r:id="rId26"/>
    <p:sldId id="281" r:id="rId27"/>
    <p:sldId id="283" r:id="rId28"/>
    <p:sldId id="285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1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B818CB-65D8-432C-B8B8-106D916C113F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07BF31-5472-44B6-A8A0-65E68DAE1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818CB-65D8-432C-B8B8-106D916C113F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07BF31-5472-44B6-A8A0-65E68DAE1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818CB-65D8-432C-B8B8-106D916C113F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07BF31-5472-44B6-A8A0-65E68DAE1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818CB-65D8-432C-B8B8-106D916C113F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07BF31-5472-44B6-A8A0-65E68DAE172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818CB-65D8-432C-B8B8-106D916C113F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07BF31-5472-44B6-A8A0-65E68DAE172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818CB-65D8-432C-B8B8-106D916C113F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07BF31-5472-44B6-A8A0-65E68DAE17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818CB-65D8-432C-B8B8-106D916C113F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07BF31-5472-44B6-A8A0-65E68DAE172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818CB-65D8-432C-B8B8-106D916C113F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07BF31-5472-44B6-A8A0-65E68DAE172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818CB-65D8-432C-B8B8-106D916C113F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07BF31-5472-44B6-A8A0-65E68DAE17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B818CB-65D8-432C-B8B8-106D916C113F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07BF31-5472-44B6-A8A0-65E68DAE172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B818CB-65D8-432C-B8B8-106D916C113F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07BF31-5472-44B6-A8A0-65E68DAE172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B818CB-65D8-432C-B8B8-106D916C113F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907BF31-5472-44B6-A8A0-65E68DAE17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829761"/>
          </a:xfrm>
        </p:spPr>
        <p:txBody>
          <a:bodyPr>
            <a:normAutofit/>
          </a:bodyPr>
          <a:lstStyle/>
          <a:p>
            <a:r>
              <a:rPr lang="en-IN" dirty="0" smtClean="0"/>
              <a:t>Open world Knowledge Graph Completion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2714620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en-IN" sz="2000" b="1" dirty="0" smtClean="0"/>
              <a:t>Done By</a:t>
            </a:r>
          </a:p>
          <a:p>
            <a:r>
              <a:rPr lang="en-IN" sz="1200" dirty="0" err="1" smtClean="0"/>
              <a:t>Bidhov</a:t>
            </a:r>
            <a:r>
              <a:rPr lang="en-IN" sz="1200" dirty="0" smtClean="0"/>
              <a:t> </a:t>
            </a:r>
            <a:r>
              <a:rPr lang="en-IN" sz="1200" dirty="0" err="1" smtClean="0"/>
              <a:t>Bizar,Anik</a:t>
            </a:r>
            <a:r>
              <a:rPr lang="en-IN" sz="1200" dirty="0" smtClean="0"/>
              <a:t> </a:t>
            </a:r>
            <a:r>
              <a:rPr lang="en-IN" sz="1200" dirty="0" err="1" smtClean="0"/>
              <a:t>Saha,Sarat</a:t>
            </a:r>
            <a:r>
              <a:rPr lang="en-IN" sz="1200" dirty="0" smtClean="0"/>
              <a:t> </a:t>
            </a:r>
            <a:r>
              <a:rPr lang="en-IN" sz="1200" dirty="0" err="1" smtClean="0"/>
              <a:t>Chandra,Uday</a:t>
            </a:r>
            <a:r>
              <a:rPr lang="en-IN" sz="1200" dirty="0" smtClean="0"/>
              <a:t> </a:t>
            </a:r>
            <a:r>
              <a:rPr lang="en-IN" sz="1200" dirty="0" err="1" smtClean="0"/>
              <a:t>Gulghane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143108" y="3714752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E0 270 : Machine Learning</a:t>
            </a:r>
          </a:p>
          <a:p>
            <a:pPr algn="ctr"/>
            <a:r>
              <a:rPr lang="en-IN" b="1" dirty="0" smtClean="0"/>
              <a:t>Instructor : </a:t>
            </a:r>
            <a:r>
              <a:rPr lang="en-IN" b="1" dirty="0" err="1" smtClean="0"/>
              <a:t>Ambedkar</a:t>
            </a:r>
            <a:r>
              <a:rPr lang="en-IN" b="1" dirty="0" smtClean="0"/>
              <a:t> </a:t>
            </a:r>
            <a:r>
              <a:rPr lang="en-IN" b="1" dirty="0" err="1" smtClean="0"/>
              <a:t>Dukkipati</a:t>
            </a:r>
            <a:endParaRPr lang="en-IN" b="1" dirty="0" smtClean="0"/>
          </a:p>
          <a:p>
            <a:pPr algn="ctr"/>
            <a:r>
              <a:rPr lang="en-IN" b="1" dirty="0" smtClean="0"/>
              <a:t>TA : Tony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 structured information from </a:t>
            </a:r>
            <a:r>
              <a:rPr lang="en-US" dirty="0" smtClean="0"/>
              <a:t>Wikipedia</a:t>
            </a:r>
          </a:p>
          <a:p>
            <a:r>
              <a:rPr lang="en-US" dirty="0" smtClean="0"/>
              <a:t>make this information available on the Web under an open </a:t>
            </a:r>
            <a:r>
              <a:rPr lang="en-US" dirty="0" smtClean="0"/>
              <a:t>license</a:t>
            </a:r>
          </a:p>
          <a:p>
            <a:r>
              <a:rPr lang="en-US" dirty="0" smtClean="0"/>
              <a:t>interlink the </a:t>
            </a:r>
            <a:r>
              <a:rPr lang="en-US" dirty="0" err="1" smtClean="0"/>
              <a:t>DBpedia</a:t>
            </a:r>
            <a:r>
              <a:rPr lang="en-US" dirty="0" smtClean="0"/>
              <a:t> dataset with other datasets on the Web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DBpedia</a:t>
            </a:r>
            <a:r>
              <a:rPr lang="en-US" dirty="0" smtClean="0"/>
              <a:t>: A Nucleus for a Web of Open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Extracting Structured Information from Wikipedia</a:t>
            </a:r>
            <a:endParaRPr lang="en-IN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DBpedia</a:t>
            </a:r>
            <a:r>
              <a:rPr lang="en-US" dirty="0" smtClean="0"/>
              <a:t> </a:t>
            </a:r>
            <a:r>
              <a:rPr lang="en-US" dirty="0" smtClean="0"/>
              <a:t>Dataset</a:t>
            </a:r>
          </a:p>
          <a:p>
            <a:r>
              <a:rPr lang="en-US" dirty="0" smtClean="0"/>
              <a:t>Accessing the </a:t>
            </a:r>
            <a:r>
              <a:rPr lang="en-US" dirty="0" err="1" smtClean="0"/>
              <a:t>DBpedia</a:t>
            </a:r>
            <a:r>
              <a:rPr lang="en-US" dirty="0" smtClean="0"/>
              <a:t> Dataset over the </a:t>
            </a:r>
            <a:r>
              <a:rPr lang="en-US" dirty="0" smtClean="0"/>
              <a:t>Web</a:t>
            </a:r>
          </a:p>
          <a:p>
            <a:r>
              <a:rPr lang="en-US" dirty="0" smtClean="0"/>
              <a:t>Use Cases: </a:t>
            </a:r>
            <a:endParaRPr lang="en-US" dirty="0" smtClean="0"/>
          </a:p>
          <a:p>
            <a:pPr lvl="1"/>
            <a:r>
              <a:rPr lang="en-US" dirty="0" smtClean="0"/>
              <a:t>Improving </a:t>
            </a:r>
            <a:r>
              <a:rPr lang="en-US" dirty="0" smtClean="0"/>
              <a:t>Wikipedia Search </a:t>
            </a:r>
            <a:endParaRPr lang="en-US" dirty="0" smtClean="0"/>
          </a:p>
          <a:p>
            <a:pPr lvl="1"/>
            <a:r>
              <a:rPr lang="en-US" dirty="0" smtClean="0"/>
              <a:t>Royalty-Free </a:t>
            </a:r>
            <a:r>
              <a:rPr lang="en-US" dirty="0" smtClean="0"/>
              <a:t>Data Source for other Applications </a:t>
            </a:r>
            <a:endParaRPr lang="en-US" dirty="0" smtClean="0"/>
          </a:p>
          <a:p>
            <a:pPr lvl="1"/>
            <a:r>
              <a:rPr lang="en-US" dirty="0" smtClean="0"/>
              <a:t>Nucleus </a:t>
            </a:r>
            <a:r>
              <a:rPr lang="en-US" dirty="0" smtClean="0"/>
              <a:t>for the Emerging Web of Data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bidho\Desktop\DBped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40750" cy="6445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 descr="C:\Users\bidho\Desktop\DBpedia_inf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7626350" cy="5835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 smtClean="0"/>
              <a:t>Example of an incomplete knowledge graph which contains missing links (dashed lines) that can possibly be inferred from existing facts (solid lines).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Complete Vs Incomplete KG</a:t>
            </a:r>
            <a:endParaRPr lang="en-US" dirty="0"/>
          </a:p>
        </p:txBody>
      </p:sp>
      <p:pic>
        <p:nvPicPr>
          <p:cNvPr id="9218" name="Picture 2" descr="C:\Users\bidho\Desktop\Example-of-an-incomplete-knowledge-graph-which-contains-missing-links-dashed-lines-tha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428868"/>
            <a:ext cx="6238875" cy="284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Complete triple &lt;</a:t>
            </a:r>
            <a:r>
              <a:rPr lang="en-US" sz="2800" dirty="0" err="1" smtClean="0"/>
              <a:t>Ameen</a:t>
            </a:r>
            <a:r>
              <a:rPr lang="en-US" sz="2800" dirty="0" smtClean="0"/>
              <a:t> </a:t>
            </a:r>
            <a:r>
              <a:rPr lang="en-US" sz="2800" dirty="0" err="1" smtClean="0"/>
              <a:t>Sayani</a:t>
            </a:r>
            <a:r>
              <a:rPr lang="en-US" sz="2800" dirty="0" smtClean="0"/>
              <a:t>, </a:t>
            </a:r>
            <a:r>
              <a:rPr lang="en-US" sz="2800" dirty="0" smtClean="0"/>
              <a:t>residence, ? &gt; </a:t>
            </a:r>
            <a:r>
              <a:rPr lang="en-US" dirty="0" smtClean="0"/>
              <a:t>where </a:t>
            </a:r>
            <a:r>
              <a:rPr lang="en-US" dirty="0" err="1" smtClean="0"/>
              <a:t>Ameen</a:t>
            </a:r>
            <a:r>
              <a:rPr lang="en-US" dirty="0" smtClean="0"/>
              <a:t> </a:t>
            </a:r>
            <a:r>
              <a:rPr lang="en-US" dirty="0" err="1" smtClean="0"/>
              <a:t>Sayani</a:t>
            </a:r>
            <a:r>
              <a:rPr lang="en-US" dirty="0" smtClean="0"/>
              <a:t> is absent from the KG</a:t>
            </a:r>
            <a:r>
              <a:rPr lang="en-US" dirty="0" smtClean="0"/>
              <a:t>.</a:t>
            </a:r>
          </a:p>
          <a:p>
            <a:r>
              <a:rPr lang="en-IN" dirty="0" err="1" smtClean="0"/>
              <a:t>Desciption</a:t>
            </a:r>
            <a:r>
              <a:rPr lang="en-IN" dirty="0" smtClean="0"/>
              <a:t> we have :</a:t>
            </a:r>
            <a:r>
              <a:rPr lang="en-US" dirty="0" smtClean="0"/>
              <a:t>“</a:t>
            </a:r>
            <a:r>
              <a:rPr lang="en-US" i="1" dirty="0" smtClean="0"/>
              <a:t>... </a:t>
            </a:r>
            <a:r>
              <a:rPr lang="en-US" sz="2800" b="1" dirty="0" err="1" smtClean="0">
                <a:cs typeface="Microsoft Tai Le" pitchFamily="34" charset="0"/>
              </a:rPr>
              <a:t>Ameen</a:t>
            </a:r>
            <a:r>
              <a:rPr lang="en-US" sz="2800" b="1" dirty="0" smtClean="0">
                <a:cs typeface="Microsoft Tai Le" pitchFamily="34" charset="0"/>
              </a:rPr>
              <a:t> </a:t>
            </a:r>
            <a:r>
              <a:rPr lang="en-US" sz="2800" b="1" dirty="0" err="1" smtClean="0">
                <a:cs typeface="Microsoft Tai Le" pitchFamily="34" charset="0"/>
              </a:rPr>
              <a:t>Sayani</a:t>
            </a:r>
            <a:r>
              <a:rPr lang="en-US" sz="2800" b="1" dirty="0" smtClean="0">
                <a:cs typeface="Microsoft Tai Le" pitchFamily="34" charset="0"/>
              </a:rPr>
              <a:t> </a:t>
            </a:r>
            <a:r>
              <a:rPr lang="en-US" i="1" dirty="0" smtClean="0"/>
              <a:t>was </a:t>
            </a:r>
            <a:r>
              <a:rPr lang="en-US" i="1" dirty="0" smtClean="0"/>
              <a:t>introduced </a:t>
            </a:r>
            <a:r>
              <a:rPr lang="en-US" i="1" dirty="0" smtClean="0"/>
              <a:t>to All India Radio</a:t>
            </a:r>
            <a:r>
              <a:rPr lang="en-US" b="1" dirty="0" smtClean="0"/>
              <a:t>, Bombay</a:t>
            </a:r>
            <a:r>
              <a:rPr lang="en-US" i="1" dirty="0" smtClean="0"/>
              <a:t>, by his brother </a:t>
            </a:r>
            <a:r>
              <a:rPr lang="en-US" i="1" dirty="0" err="1" smtClean="0"/>
              <a:t>Hamid</a:t>
            </a:r>
            <a:r>
              <a:rPr lang="en-US" i="1" dirty="0" smtClean="0"/>
              <a:t> </a:t>
            </a:r>
            <a:r>
              <a:rPr lang="en-US" i="1" dirty="0" err="1" smtClean="0"/>
              <a:t>Sayani</a:t>
            </a:r>
            <a:r>
              <a:rPr lang="en-US" i="1" dirty="0" smtClean="0"/>
              <a:t>. </a:t>
            </a:r>
            <a:r>
              <a:rPr lang="en-US" i="1" dirty="0" err="1" smtClean="0"/>
              <a:t>Ameen</a:t>
            </a:r>
            <a:r>
              <a:rPr lang="en-US" i="1" dirty="0" smtClean="0"/>
              <a:t> participated in English </a:t>
            </a:r>
            <a:r>
              <a:rPr lang="en-US" i="1" dirty="0" err="1" smtClean="0"/>
              <a:t>programmes</a:t>
            </a:r>
            <a:r>
              <a:rPr lang="en-US" i="1" dirty="0" smtClean="0"/>
              <a:t> there </a:t>
            </a:r>
            <a:r>
              <a:rPr lang="en-US" i="1" dirty="0" smtClean="0"/>
              <a:t>for ten </a:t>
            </a:r>
            <a:r>
              <a:rPr lang="en-US" i="1" dirty="0" smtClean="0"/>
              <a:t>years ...”.</a:t>
            </a:r>
            <a:r>
              <a:rPr lang="en-IN" dirty="0" smtClean="0"/>
              <a:t>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Aim of our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open-world KGC </a:t>
            </a:r>
            <a:r>
              <a:rPr lang="en-US" dirty="0" smtClean="0"/>
              <a:t>model </a:t>
            </a:r>
          </a:p>
          <a:p>
            <a:r>
              <a:rPr lang="en-US" dirty="0" smtClean="0"/>
              <a:t>Uses </a:t>
            </a:r>
            <a:r>
              <a:rPr lang="en-US" dirty="0" smtClean="0"/>
              <a:t>relationship-dependent content masking to </a:t>
            </a:r>
            <a:r>
              <a:rPr lang="en-US" dirty="0" smtClean="0"/>
              <a:t>reduce noise </a:t>
            </a:r>
          </a:p>
          <a:p>
            <a:r>
              <a:rPr lang="en-US" dirty="0" smtClean="0"/>
              <a:t>Uses fully </a:t>
            </a:r>
            <a:r>
              <a:rPr lang="en-US" dirty="0" err="1" smtClean="0"/>
              <a:t>convolutional</a:t>
            </a:r>
            <a:r>
              <a:rPr lang="en-US" dirty="0" smtClean="0"/>
              <a:t> </a:t>
            </a:r>
            <a:r>
              <a:rPr lang="en-US" dirty="0" smtClean="0"/>
              <a:t>neural networks (FCN) to fuse related </a:t>
            </a:r>
            <a:r>
              <a:rPr lang="en-US" dirty="0" smtClean="0"/>
              <a:t>text into </a:t>
            </a:r>
            <a:r>
              <a:rPr lang="en-US" dirty="0" smtClean="0"/>
              <a:t>a relationship-dependent entity embedding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ConMask</a:t>
            </a:r>
            <a:r>
              <a:rPr lang="en-US" dirty="0" smtClean="0"/>
              <a:t> </a:t>
            </a:r>
            <a:r>
              <a:rPr lang="en-US" dirty="0" smtClean="0"/>
              <a:t>can generate </a:t>
            </a:r>
            <a:r>
              <a:rPr lang="en-US" dirty="0" smtClean="0"/>
              <a:t>representations for unseen entities if they share </a:t>
            </a:r>
            <a:r>
              <a:rPr lang="en-US" dirty="0" smtClean="0"/>
              <a:t>the same </a:t>
            </a:r>
            <a:r>
              <a:rPr lang="en-US" dirty="0" smtClean="0"/>
              <a:t>vocabulary with entities seen during training.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KG Models: </a:t>
            </a:r>
            <a:r>
              <a:rPr lang="en-IN" dirty="0" err="1" smtClean="0"/>
              <a:t>ConMask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 is an entity</a:t>
            </a:r>
            <a:r>
              <a:rPr lang="en-US" dirty="0" smtClean="0"/>
              <a:t>,</a:t>
            </a:r>
            <a:r>
              <a:rPr lang="en-US" dirty="0" smtClean="0"/>
              <a:t> r is some relationship</a:t>
            </a:r>
            <a:r>
              <a:rPr lang="en-US" dirty="0" smtClean="0"/>
              <a:t>,</a:t>
            </a:r>
          </a:p>
          <a:p>
            <a:r>
              <a:rPr lang="en-US" dirty="0" smtClean="0"/>
              <a:t>Functions Phi(e) and Xi(e) are the </a:t>
            </a:r>
            <a:r>
              <a:rPr lang="en-US" dirty="0" smtClean="0"/>
              <a:t>description and name mapping </a:t>
            </a:r>
            <a:r>
              <a:rPr lang="en-US" dirty="0" smtClean="0"/>
              <a:t>functions</a:t>
            </a:r>
          </a:p>
          <a:p>
            <a:r>
              <a:rPr lang="en-IN" dirty="0" smtClean="0"/>
              <a:t>As                   is the </a:t>
            </a:r>
            <a:r>
              <a:rPr lang="en-US" dirty="0" smtClean="0"/>
              <a:t>description </a:t>
            </a:r>
            <a:r>
              <a:rPr lang="en-US" dirty="0" smtClean="0"/>
              <a:t>matrix of e in which each row </a:t>
            </a:r>
            <a:r>
              <a:rPr lang="en-US" dirty="0" smtClean="0"/>
              <a:t>represents </a:t>
            </a:r>
            <a:r>
              <a:rPr lang="en-US" dirty="0" smtClean="0"/>
              <a:t>a k dimensional embedding for a word in </a:t>
            </a:r>
            <a:r>
              <a:rPr lang="en-US" dirty="0" smtClean="0"/>
              <a:t>Phi(e).</a:t>
            </a:r>
          </a:p>
          <a:p>
            <a:r>
              <a:rPr lang="en-IN" dirty="0" smtClean="0"/>
              <a:t>As             </a:t>
            </a:r>
            <a:r>
              <a:rPr lang="en-US" dirty="0" smtClean="0"/>
              <a:t>is the name matrix of r in which </a:t>
            </a:r>
            <a:r>
              <a:rPr lang="en-US" dirty="0" smtClean="0"/>
              <a:t>each row </a:t>
            </a:r>
            <a:r>
              <a:rPr lang="en-US" dirty="0" smtClean="0"/>
              <a:t>represents a k dimensional embedding for a word in </a:t>
            </a:r>
            <a:r>
              <a:rPr lang="en-US" dirty="0" smtClean="0"/>
              <a:t>the title </a:t>
            </a:r>
            <a:r>
              <a:rPr lang="en-US" dirty="0" smtClean="0"/>
              <a:t>of relationship </a:t>
            </a:r>
            <a:r>
              <a:rPr lang="en-US" dirty="0" smtClean="0"/>
              <a:t>Xi(r)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Definitions required</a:t>
            </a:r>
            <a:endParaRPr lang="en-US" dirty="0"/>
          </a:p>
        </p:txBody>
      </p:sp>
      <p:pic>
        <p:nvPicPr>
          <p:cNvPr id="12291" name="Picture 3" descr="C:\Users\bidho\Desktop\weight of p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14620"/>
            <a:ext cx="2357454" cy="441728"/>
          </a:xfrm>
          <a:prstGeom prst="rect">
            <a:avLst/>
          </a:prstGeom>
          <a:noFill/>
        </p:spPr>
      </p:pic>
      <p:pic>
        <p:nvPicPr>
          <p:cNvPr id="12292" name="Picture 4" descr="C:\Users\bidho\Desktop\weight of X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000504"/>
            <a:ext cx="1539875" cy="296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Maximal Word-Relationship Similarly (MWRW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Maximal Context-Relationship Similarly (MCRW)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Feature Extraction</a:t>
            </a:r>
            <a:endParaRPr lang="en-US" dirty="0"/>
          </a:p>
        </p:txBody>
      </p:sp>
      <p:pic>
        <p:nvPicPr>
          <p:cNvPr id="11266" name="Picture 2" descr="C:\Users\bidho\Desktop\MWRW MCR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71810"/>
            <a:ext cx="8107362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Math behind MCRW MWRW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</a:t>
            </a:r>
            <a:r>
              <a:rPr lang="en-US" sz="1200" dirty="0" err="1" smtClean="0"/>
              <a:t>w</a:t>
            </a:r>
            <a:r>
              <a:rPr lang="en-US" dirty="0" smtClean="0"/>
              <a:t> calculates the </a:t>
            </a:r>
            <a:r>
              <a:rPr lang="en-US" dirty="0" smtClean="0"/>
              <a:t>masking weight for each </a:t>
            </a:r>
            <a:r>
              <a:rPr lang="en-US" dirty="0" smtClean="0"/>
              <a:t>row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improve the </a:t>
            </a:r>
            <a:r>
              <a:rPr lang="en-US" dirty="0" smtClean="0"/>
              <a:t>content masking </a:t>
            </a:r>
            <a:r>
              <a:rPr lang="en-US" dirty="0" smtClean="0"/>
              <a:t>by </a:t>
            </a:r>
            <a:r>
              <a:rPr lang="en-US" dirty="0" smtClean="0"/>
              <a:t>using Maximal Context-Relationship Weights </a:t>
            </a:r>
            <a:r>
              <a:rPr lang="en-US" dirty="0" smtClean="0"/>
              <a:t>(MCRW) to adjust the weights of </a:t>
            </a:r>
            <a:r>
              <a:rPr lang="en-US" dirty="0" smtClean="0"/>
              <a:t>each word </a:t>
            </a:r>
            <a:r>
              <a:rPr lang="en-US" dirty="0" smtClean="0"/>
              <a:t>based on its context</a:t>
            </a:r>
            <a:endParaRPr lang="en-US" dirty="0"/>
          </a:p>
        </p:txBody>
      </p:sp>
      <p:pic>
        <p:nvPicPr>
          <p:cNvPr id="6" name="Picture 2" descr="C:\Users\bidho\Desktop\MWR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928802"/>
            <a:ext cx="5243299" cy="1357322"/>
          </a:xfrm>
          <a:prstGeom prst="rect">
            <a:avLst/>
          </a:prstGeom>
          <a:noFill/>
        </p:spPr>
      </p:pic>
      <p:pic>
        <p:nvPicPr>
          <p:cNvPr id="13314" name="Picture 2" descr="C:\Users\bidho\Desktop\MCR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072074"/>
            <a:ext cx="4910156" cy="858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‘intelligent’ way of doing data </a:t>
            </a:r>
            <a:r>
              <a:rPr lang="en-US" dirty="0" smtClean="0"/>
              <a:t>cleaning</a:t>
            </a:r>
          </a:p>
          <a:p>
            <a:pPr lvl="1"/>
            <a:r>
              <a:rPr lang="en-US" dirty="0" smtClean="0"/>
              <a:t>Deduplicating entity </a:t>
            </a:r>
            <a:r>
              <a:rPr lang="en-US" dirty="0" smtClean="0"/>
              <a:t>nodes (entity resolution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Collective </a:t>
            </a:r>
            <a:r>
              <a:rPr lang="en-US" dirty="0" smtClean="0"/>
              <a:t>reasoning</a:t>
            </a:r>
          </a:p>
          <a:p>
            <a:pPr lvl="1"/>
            <a:r>
              <a:rPr lang="en-US" dirty="0" smtClean="0"/>
              <a:t>Dealing with missing </a:t>
            </a:r>
            <a:r>
              <a:rPr lang="en-US" dirty="0" smtClean="0"/>
              <a:t>values</a:t>
            </a:r>
          </a:p>
          <a:p>
            <a:pPr lvl="1"/>
            <a:r>
              <a:rPr lang="en-US" dirty="0" smtClean="0"/>
              <a:t>Anything that improves an existing knowledge </a:t>
            </a:r>
            <a:r>
              <a:rPr lang="en-US" dirty="0" smtClean="0"/>
              <a:t>graph</a:t>
            </a:r>
          </a:p>
          <a:p>
            <a:pPr lvl="1"/>
            <a:r>
              <a:rPr lang="en-US" dirty="0" smtClean="0"/>
              <a:t>Link </a:t>
            </a:r>
            <a:r>
              <a:rPr lang="en-US" dirty="0" smtClean="0"/>
              <a:t>prediction</a:t>
            </a:r>
          </a:p>
          <a:p>
            <a:r>
              <a:rPr lang="en-US" dirty="0" smtClean="0"/>
              <a:t>Also known as knowledge base identification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knowledge graph completion?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Embedding Lookup : Vector with all the words seems </a:t>
            </a:r>
            <a:r>
              <a:rPr lang="en-IN" dirty="0" err="1" smtClean="0"/>
              <a:t>related.Words</a:t>
            </a:r>
            <a:r>
              <a:rPr lang="en-IN" dirty="0" smtClean="0"/>
              <a:t> can be either entity or relation</a:t>
            </a:r>
          </a:p>
          <a:p>
            <a:r>
              <a:rPr lang="en-IN" dirty="0" smtClean="0"/>
              <a:t>Content Masking : Def</a:t>
            </a:r>
          </a:p>
          <a:p>
            <a:r>
              <a:rPr lang="en-IN" dirty="0" smtClean="0"/>
              <a:t>Target Fusion : </a:t>
            </a:r>
            <a:r>
              <a:rPr lang="en-US" dirty="0" smtClean="0"/>
              <a:t>distills </a:t>
            </a:r>
            <a:r>
              <a:rPr lang="en-US" dirty="0" smtClean="0"/>
              <a:t>an embedding using the </a:t>
            </a:r>
            <a:r>
              <a:rPr lang="en-US" dirty="0" smtClean="0"/>
              <a:t>output of which is the formal definition of relationship dependent content masking</a:t>
            </a:r>
            <a:endParaRPr lang="en-IN" dirty="0" smtClean="0"/>
          </a:p>
          <a:p>
            <a:r>
              <a:rPr lang="en-IN" dirty="0" smtClean="0"/>
              <a:t>Semantic Averaging : </a:t>
            </a:r>
            <a:r>
              <a:rPr lang="en-US" dirty="0" smtClean="0"/>
              <a:t>combines </a:t>
            </a:r>
            <a:r>
              <a:rPr lang="en-US" dirty="0" smtClean="0"/>
              <a:t>word embeddings </a:t>
            </a:r>
            <a:r>
              <a:rPr lang="en-US" dirty="0" smtClean="0"/>
              <a:t>to represent entity names and for </a:t>
            </a:r>
            <a:r>
              <a:rPr lang="en-US" dirty="0" smtClean="0"/>
              <a:t>generating background </a:t>
            </a:r>
            <a:r>
              <a:rPr lang="en-US" dirty="0" smtClean="0"/>
              <a:t>representations of other textual </a:t>
            </a:r>
            <a:r>
              <a:rPr lang="en-US" dirty="0" smtClean="0"/>
              <a:t>features</a:t>
            </a:r>
            <a:endParaRPr lang="en-IN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Contents in </a:t>
            </a:r>
            <a:r>
              <a:rPr lang="en-IN" dirty="0" err="1" smtClean="0"/>
              <a:t>ConMask</a:t>
            </a:r>
            <a:endParaRPr lang="en-US" dirty="0"/>
          </a:p>
        </p:txBody>
      </p:sp>
      <p:pic>
        <p:nvPicPr>
          <p:cNvPr id="15362" name="Picture 2" descr="C:\Users\bidho\Desktop\equation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643182"/>
            <a:ext cx="3497262" cy="403225"/>
          </a:xfrm>
          <a:prstGeom prst="rect">
            <a:avLst/>
          </a:prstGeom>
          <a:noFill/>
        </p:spPr>
      </p:pic>
      <p:pic>
        <p:nvPicPr>
          <p:cNvPr id="15363" name="Picture 3" descr="C:\Users\bidho\Desktop\Semantic Averag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357826"/>
            <a:ext cx="2705100" cy="47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Shows </a:t>
            </a:r>
            <a:r>
              <a:rPr lang="en-US" sz="2000" dirty="0" smtClean="0"/>
              <a:t>the overall architecture of the target </a:t>
            </a:r>
            <a:r>
              <a:rPr lang="en-US" sz="2000" dirty="0" smtClean="0"/>
              <a:t>fusion process </a:t>
            </a:r>
            <a:r>
              <a:rPr lang="en-US" sz="2000" dirty="0" smtClean="0"/>
              <a:t>and its dependent content masking process</a:t>
            </a:r>
            <a:r>
              <a:rPr lang="en-US" sz="2000" dirty="0" smtClean="0"/>
              <a:t>.</a:t>
            </a:r>
          </a:p>
          <a:p>
            <a:r>
              <a:rPr lang="en-IN" sz="2000" dirty="0" smtClean="0"/>
              <a:t>3 FCN layer </a:t>
            </a:r>
            <a:r>
              <a:rPr lang="en-US" sz="2000" dirty="0" smtClean="0"/>
              <a:t>In each layer ,first use two 1-D convolution operators to perform affine transformation.</a:t>
            </a:r>
          </a:p>
          <a:p>
            <a:r>
              <a:rPr lang="en-US" sz="2000" dirty="0" smtClean="0"/>
              <a:t>Activation function : sigmoid </a:t>
            </a:r>
          </a:p>
          <a:p>
            <a:r>
              <a:rPr lang="en-US" sz="2000" dirty="0" smtClean="0"/>
              <a:t>Uses </a:t>
            </a:r>
            <a:r>
              <a:rPr lang="en-US" sz="2000" dirty="0" smtClean="0"/>
              <a:t>batch </a:t>
            </a:r>
            <a:r>
              <a:rPr lang="en-US" sz="2000" dirty="0" smtClean="0"/>
              <a:t>normalization and </a:t>
            </a:r>
            <a:r>
              <a:rPr lang="en-US" sz="2000" dirty="0" smtClean="0"/>
              <a:t>max-pooling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The last FCN </a:t>
            </a:r>
            <a:r>
              <a:rPr lang="en-US" sz="2000" dirty="0" smtClean="0"/>
              <a:t>layer uses mean-pooling </a:t>
            </a:r>
            <a:r>
              <a:rPr lang="en-US" sz="2000" dirty="0" smtClean="0"/>
              <a:t>so output </a:t>
            </a:r>
            <a:r>
              <a:rPr lang="en-US" sz="2000" dirty="0" smtClean="0"/>
              <a:t>of the target fusion layer </a:t>
            </a:r>
            <a:r>
              <a:rPr lang="en-US" sz="2000" dirty="0" smtClean="0"/>
              <a:t>return </a:t>
            </a:r>
            <a:r>
              <a:rPr lang="en-US" sz="2000" dirty="0" smtClean="0"/>
              <a:t>a </a:t>
            </a:r>
            <a:r>
              <a:rPr lang="en-US" sz="2000" dirty="0" smtClean="0"/>
              <a:t>single k-dim  </a:t>
            </a:r>
            <a:r>
              <a:rPr lang="en-US" sz="2000" dirty="0" smtClean="0"/>
              <a:t>embedding.</a:t>
            </a:r>
            <a:endParaRPr lang="en-IN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Content Masking &amp; Target Fusion</a:t>
            </a:r>
            <a:endParaRPr lang="en-US" dirty="0"/>
          </a:p>
        </p:txBody>
      </p:sp>
      <p:pic>
        <p:nvPicPr>
          <p:cNvPr id="14338" name="Picture 2" descr="C:\Users\bidho\Desktop\FC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98950"/>
            <a:ext cx="7854950" cy="255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ConMask</a:t>
            </a:r>
            <a:r>
              <a:rPr lang="en-US" dirty="0" smtClean="0"/>
              <a:t> that uses primarily text </a:t>
            </a:r>
            <a:r>
              <a:rPr lang="en-US" dirty="0" smtClean="0"/>
              <a:t>features to </a:t>
            </a:r>
            <a:r>
              <a:rPr lang="en-US" dirty="0" smtClean="0"/>
              <a:t>learn entity and relationship embeddings.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IN" dirty="0" err="1" smtClean="0"/>
              <a:t>ConMask</a:t>
            </a:r>
            <a:r>
              <a:rPr lang="en-IN" dirty="0" smtClean="0"/>
              <a:t> : FCN</a:t>
            </a:r>
            <a:endParaRPr lang="en-US" dirty="0"/>
          </a:p>
        </p:txBody>
      </p:sp>
      <p:pic>
        <p:nvPicPr>
          <p:cNvPr id="10242" name="Picture 2" descr="C:\Users\bidho\Desktop\ConMa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9100" y="846137"/>
            <a:ext cx="4914900" cy="6011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K = 200</a:t>
            </a:r>
          </a:p>
          <a:p>
            <a:r>
              <a:rPr lang="en-IN" dirty="0" smtClean="0"/>
              <a:t>Maximum </a:t>
            </a:r>
            <a:r>
              <a:rPr lang="en-IN" dirty="0" err="1" smtClean="0"/>
              <a:t>enitity</a:t>
            </a:r>
            <a:r>
              <a:rPr lang="en-IN" dirty="0" smtClean="0"/>
              <a:t> content </a:t>
            </a:r>
            <a:r>
              <a:rPr lang="en-IN" dirty="0" err="1" smtClean="0"/>
              <a:t>Kc</a:t>
            </a:r>
            <a:r>
              <a:rPr lang="en-IN" dirty="0" smtClean="0"/>
              <a:t> = </a:t>
            </a:r>
            <a:r>
              <a:rPr lang="en-IN" dirty="0" err="1" smtClean="0"/>
              <a:t>K</a:t>
            </a:r>
            <a:r>
              <a:rPr lang="en-IN" dirty="0" err="1" smtClean="0"/>
              <a:t>n</a:t>
            </a:r>
            <a:r>
              <a:rPr lang="en-IN" dirty="0" smtClean="0"/>
              <a:t> = 512</a:t>
            </a:r>
          </a:p>
          <a:p>
            <a:r>
              <a:rPr lang="en-IN" dirty="0" smtClean="0"/>
              <a:t>Km = 6</a:t>
            </a:r>
          </a:p>
          <a:p>
            <a:r>
              <a:rPr lang="en-IN" dirty="0" err="1" smtClean="0"/>
              <a:t>K</a:t>
            </a:r>
            <a:r>
              <a:rPr lang="en-IN" sz="1800" dirty="0" err="1" smtClean="0"/>
              <a:t>fcn</a:t>
            </a:r>
            <a:r>
              <a:rPr lang="en-IN" sz="1800" dirty="0" smtClean="0"/>
              <a:t>  </a:t>
            </a:r>
            <a:r>
              <a:rPr lang="en-IN" sz="2400" dirty="0" smtClean="0"/>
              <a:t>= 3</a:t>
            </a:r>
          </a:p>
          <a:p>
            <a:r>
              <a:rPr lang="en-IN" sz="2400" dirty="0" smtClean="0"/>
              <a:t>Drop out and keep probability = 0.5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minibatch</a:t>
            </a:r>
            <a:r>
              <a:rPr lang="en-US" dirty="0" smtClean="0"/>
              <a:t> size K</a:t>
            </a:r>
            <a:r>
              <a:rPr lang="en-US" sz="1800" dirty="0" smtClean="0"/>
              <a:t>b</a:t>
            </a:r>
            <a:r>
              <a:rPr lang="en-US" dirty="0" smtClean="0"/>
              <a:t>= 200</a:t>
            </a:r>
          </a:p>
          <a:p>
            <a:r>
              <a:rPr lang="en-US" dirty="0" smtClean="0"/>
              <a:t>Optimizer Adam with </a:t>
            </a:r>
            <a:r>
              <a:rPr lang="en-US" dirty="0" smtClean="0"/>
              <a:t>a learning rate </a:t>
            </a:r>
            <a:r>
              <a:rPr lang="en-US" dirty="0" smtClean="0"/>
              <a:t>of 1/100</a:t>
            </a:r>
          </a:p>
          <a:p>
            <a:r>
              <a:rPr lang="en-IN" dirty="0" smtClean="0"/>
              <a:t>No of epochs = 200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Settings</a:t>
            </a:r>
            <a:endParaRPr lang="en-US" dirty="0"/>
          </a:p>
        </p:txBody>
      </p:sp>
      <p:pic>
        <p:nvPicPr>
          <p:cNvPr id="5" name="Picture 2" descr="C:\Users\bidho\Desktop\dbpedia resul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5143512"/>
            <a:ext cx="3017837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 Takes 2 vectors                    </a:t>
            </a:r>
            <a:r>
              <a:rPr lang="en-US" dirty="0" smtClean="0"/>
              <a:t>as the embedding of each </a:t>
            </a:r>
            <a:r>
              <a:rPr lang="en-US" dirty="0" smtClean="0"/>
              <a:t>entity e</a:t>
            </a:r>
            <a:r>
              <a:rPr lang="en-IN" dirty="0" smtClean="0"/>
              <a:t> </a:t>
            </a:r>
          </a:p>
          <a:p>
            <a:r>
              <a:rPr lang="en-IN" dirty="0" smtClean="0"/>
              <a:t>Another 2 vectors                    for each relation r</a:t>
            </a:r>
          </a:p>
          <a:p>
            <a:r>
              <a:rPr lang="en-IN" dirty="0" smtClean="0"/>
              <a:t>The similarity function is</a:t>
            </a:r>
          </a:p>
          <a:p>
            <a:r>
              <a:rPr lang="en-US" dirty="0" smtClean="0"/>
              <a:t>Its the </a:t>
            </a:r>
            <a:r>
              <a:rPr lang="en-US" dirty="0" smtClean="0"/>
              <a:t>average of the </a:t>
            </a:r>
            <a:r>
              <a:rPr lang="en-US" dirty="0" smtClean="0"/>
              <a:t>Canonical </a:t>
            </a:r>
            <a:r>
              <a:rPr lang="en-US" dirty="0" err="1" smtClean="0"/>
              <a:t>Polyadic</a:t>
            </a:r>
            <a:r>
              <a:rPr lang="en-US" dirty="0" smtClean="0"/>
              <a:t> scores </a:t>
            </a:r>
            <a:r>
              <a:rPr lang="en-US" dirty="0" smtClean="0"/>
              <a:t>for</a:t>
            </a:r>
            <a:r>
              <a:rPr lang="en-IN" dirty="0" smtClean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KG Models: </a:t>
            </a:r>
            <a:r>
              <a:rPr lang="en-IN" dirty="0" err="1" smtClean="0"/>
              <a:t>SimplE</a:t>
            </a:r>
            <a:endParaRPr lang="en-US" dirty="0"/>
          </a:p>
        </p:txBody>
      </p:sp>
      <p:pic>
        <p:nvPicPr>
          <p:cNvPr id="16387" name="Picture 3" descr="C:\Users\bidho\Desktop\simpl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428736"/>
            <a:ext cx="1888271" cy="500066"/>
          </a:xfrm>
          <a:prstGeom prst="rect">
            <a:avLst/>
          </a:prstGeom>
          <a:noFill/>
        </p:spPr>
      </p:pic>
      <p:pic>
        <p:nvPicPr>
          <p:cNvPr id="16388" name="Picture 4" descr="C:\Users\bidho\Desktop\simpl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397121"/>
            <a:ext cx="1706563" cy="388937"/>
          </a:xfrm>
          <a:prstGeom prst="rect">
            <a:avLst/>
          </a:prstGeom>
          <a:noFill/>
        </p:spPr>
      </p:pic>
      <p:pic>
        <p:nvPicPr>
          <p:cNvPr id="16389" name="Picture 5" descr="C:\Users\bidho\Desktop\simpl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286124"/>
            <a:ext cx="3109913" cy="350838"/>
          </a:xfrm>
          <a:prstGeom prst="rect">
            <a:avLst/>
          </a:prstGeom>
          <a:noFill/>
        </p:spPr>
      </p:pic>
      <p:pic>
        <p:nvPicPr>
          <p:cNvPr id="16390" name="Picture 6" descr="C:\Users\bidho\Desktop\simple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4500570"/>
            <a:ext cx="4816475" cy="57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Uses </a:t>
            </a:r>
            <a:r>
              <a:rPr lang="en-US" dirty="0" err="1" smtClean="0"/>
              <a:t>Stoch</a:t>
            </a:r>
            <a:r>
              <a:rPr lang="en-US" dirty="0" smtClean="0"/>
              <a:t>. </a:t>
            </a:r>
            <a:r>
              <a:rPr lang="en-US" dirty="0" smtClean="0"/>
              <a:t>gradient </a:t>
            </a:r>
            <a:r>
              <a:rPr lang="en-US" dirty="0" smtClean="0"/>
              <a:t>descent </a:t>
            </a:r>
            <a:r>
              <a:rPr lang="en-US" dirty="0" smtClean="0"/>
              <a:t>with </a:t>
            </a:r>
            <a:r>
              <a:rPr lang="en-US" dirty="0" err="1" smtClean="0"/>
              <a:t>minibatches</a:t>
            </a:r>
            <a:endParaRPr lang="en-US" dirty="0" smtClean="0"/>
          </a:p>
          <a:p>
            <a:r>
              <a:rPr lang="en-US" dirty="0" smtClean="0"/>
              <a:t>optimize the L2 </a:t>
            </a:r>
            <a:r>
              <a:rPr lang="en-US" dirty="0" smtClean="0"/>
              <a:t>regularized negative </a:t>
            </a:r>
            <a:r>
              <a:rPr lang="en-US" dirty="0" smtClean="0"/>
              <a:t>log-likelihood of the </a:t>
            </a:r>
            <a:r>
              <a:rPr lang="en-US" dirty="0" smtClean="0"/>
              <a:t>batch</a:t>
            </a:r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l</a:t>
            </a:r>
            <a:r>
              <a:rPr lang="en-US" dirty="0" smtClean="0"/>
              <a:t> </a:t>
            </a:r>
            <a:r>
              <a:rPr lang="en-US" dirty="0" smtClean="0"/>
              <a:t>represents the </a:t>
            </a:r>
            <a:r>
              <a:rPr lang="en-US" dirty="0" smtClean="0"/>
              <a:t>label of </a:t>
            </a:r>
            <a:r>
              <a:rPr lang="en-US" dirty="0" smtClean="0"/>
              <a:t>a </a:t>
            </a:r>
            <a:r>
              <a:rPr lang="en-US" dirty="0" smtClean="0"/>
              <a:t>triple</a:t>
            </a:r>
          </a:p>
          <a:p>
            <a:r>
              <a:rPr lang="en-IN" dirty="0" smtClean="0"/>
              <a:t> </a:t>
            </a:r>
            <a:r>
              <a:rPr lang="en-IN" dirty="0" smtClean="0"/>
              <a:t>            represents the similarity score for the triple &lt;</a:t>
            </a:r>
            <a:r>
              <a:rPr lang="en-IN" dirty="0" err="1" smtClean="0"/>
              <a:t>h,r,t</a:t>
            </a:r>
            <a:r>
              <a:rPr lang="en-IN" dirty="0" smtClean="0"/>
              <a:t>&gt;</a:t>
            </a:r>
          </a:p>
          <a:p>
            <a:r>
              <a:rPr lang="en-US" dirty="0" smtClean="0"/>
              <a:t>lambda </a:t>
            </a:r>
            <a:r>
              <a:rPr lang="en-US" dirty="0" smtClean="0"/>
              <a:t>is the regularization </a:t>
            </a:r>
            <a:r>
              <a:rPr lang="en-US" dirty="0" smtClean="0"/>
              <a:t>hyperparameter</a:t>
            </a:r>
          </a:p>
          <a:p>
            <a:r>
              <a:rPr lang="en-IN" dirty="0" smtClean="0"/>
              <a:t>And</a:t>
            </a:r>
          </a:p>
          <a:p>
            <a:r>
              <a:rPr lang="en-US" dirty="0" smtClean="0"/>
              <a:t>Note : margin-based </a:t>
            </a:r>
            <a:r>
              <a:rPr lang="en-US" dirty="0" smtClean="0"/>
              <a:t>loss </a:t>
            </a:r>
            <a:r>
              <a:rPr lang="en-US" dirty="0" smtClean="0"/>
              <a:t>function </a:t>
            </a:r>
            <a:r>
              <a:rPr lang="en-US" dirty="0" err="1" smtClean="0"/>
              <a:t>overfit</a:t>
            </a:r>
            <a:r>
              <a:rPr lang="en-US" dirty="0" smtClean="0"/>
              <a:t> hence log function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</a:t>
            </a:r>
            <a:r>
              <a:rPr lang="en-US" dirty="0" err="1" smtClean="0"/>
              <a:t>SimplE</a:t>
            </a:r>
            <a:r>
              <a:rPr lang="en-US" dirty="0" smtClean="0"/>
              <a:t> Models</a:t>
            </a:r>
            <a:endParaRPr lang="en-US" dirty="0"/>
          </a:p>
        </p:txBody>
      </p:sp>
      <p:pic>
        <p:nvPicPr>
          <p:cNvPr id="18434" name="Picture 2" descr="C:\Users\bidho\Desktop\simpl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571744"/>
            <a:ext cx="6607175" cy="479425"/>
          </a:xfrm>
          <a:prstGeom prst="rect">
            <a:avLst/>
          </a:prstGeom>
          <a:noFill/>
        </p:spPr>
      </p:pic>
      <p:pic>
        <p:nvPicPr>
          <p:cNvPr id="18435" name="Picture 3" descr="C:\Users\bidho\Desktop\simple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71876"/>
            <a:ext cx="914401" cy="288925"/>
          </a:xfrm>
          <a:prstGeom prst="rect">
            <a:avLst/>
          </a:prstGeom>
          <a:noFill/>
        </p:spPr>
      </p:pic>
      <p:pic>
        <p:nvPicPr>
          <p:cNvPr id="18436" name="Picture 4" descr="C:\Users\bidho\Desktop\simple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643446"/>
            <a:ext cx="3107880" cy="285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Simple is really good model in Open KG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Result And Conclusion </a:t>
            </a:r>
            <a:endParaRPr lang="en-US" dirty="0"/>
          </a:p>
        </p:txBody>
      </p:sp>
      <p:pic>
        <p:nvPicPr>
          <p:cNvPr id="19459" name="Picture 3" descr="C:\Users\bidho\Desktop\simpl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85992"/>
            <a:ext cx="5241778" cy="37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Rerunning Simple and </a:t>
            </a:r>
            <a:r>
              <a:rPr lang="en-IN" dirty="0" err="1" smtClean="0"/>
              <a:t>ConMask</a:t>
            </a:r>
            <a:endParaRPr lang="en-US" dirty="0"/>
          </a:p>
        </p:txBody>
      </p:sp>
      <p:pic>
        <p:nvPicPr>
          <p:cNvPr id="21507" name="Picture 3" descr="C:\Users\bidho\Desktop\Resul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6715172" cy="5442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Adam Optimizer</a:t>
            </a:r>
          </a:p>
          <a:p>
            <a:r>
              <a:rPr lang="en-IN" dirty="0" smtClean="0"/>
              <a:t>Sum(-W*log(</a:t>
            </a:r>
            <a:r>
              <a:rPr lang="en-IN" dirty="0" err="1" smtClean="0"/>
              <a:t>Softmax</a:t>
            </a:r>
            <a:r>
              <a:rPr lang="en-IN" dirty="0" smtClean="0"/>
              <a:t>(</a:t>
            </a:r>
            <a:r>
              <a:rPr lang="en-IN" dirty="0" err="1" smtClean="0"/>
              <a:t>h,r,t</a:t>
            </a:r>
            <a:r>
              <a:rPr lang="en-IN" dirty="0" smtClean="0"/>
              <a:t>)) where W is the ration of cardinality of entity embedding</a:t>
            </a:r>
          </a:p>
          <a:p>
            <a:r>
              <a:rPr lang="en-IN" dirty="0" smtClean="0"/>
              <a:t>Product of score of entity</a:t>
            </a:r>
          </a:p>
          <a:p>
            <a:endParaRPr lang="en-IN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 err="1" smtClean="0"/>
              <a:t>AdaGrad</a:t>
            </a:r>
            <a:endParaRPr lang="en-IN" dirty="0" smtClean="0"/>
          </a:p>
          <a:p>
            <a:r>
              <a:rPr lang="en-IN" dirty="0" smtClean="0"/>
              <a:t>Loss fn : </a:t>
            </a:r>
            <a:r>
              <a:rPr lang="en-US" dirty="0" smtClean="0"/>
              <a:t>head^2 </a:t>
            </a:r>
            <a:r>
              <a:rPr lang="en-US" dirty="0" smtClean="0"/>
              <a:t>+ tail^2 + rel^2+ invrel^2 /</a:t>
            </a:r>
            <a:r>
              <a:rPr lang="en-US" dirty="0" smtClean="0"/>
              <a:t>2</a:t>
            </a:r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Average of score of triplet with relation and its inverse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Comparison of </a:t>
            </a:r>
            <a:r>
              <a:rPr lang="en-IN" dirty="0" err="1" smtClean="0"/>
              <a:t>Conmask</a:t>
            </a:r>
            <a:r>
              <a:rPr lang="en-IN" dirty="0" smtClean="0"/>
              <a:t> Vs Simple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Changing the below FCN by adding another connections</a:t>
            </a:r>
          </a:p>
          <a:p>
            <a:r>
              <a:rPr lang="en-IN" sz="2000" dirty="0" smtClean="0"/>
              <a:t>Seems there is a logic behind the connection its better not to mess with it</a:t>
            </a:r>
          </a:p>
          <a:p>
            <a:r>
              <a:rPr lang="en-IN" sz="2000" dirty="0" smtClean="0"/>
              <a:t>Raw MRR And Hit@10</a:t>
            </a:r>
          </a:p>
          <a:p>
            <a:pPr>
              <a:buNone/>
            </a:pPr>
            <a:r>
              <a:rPr lang="en-IN" sz="2000" dirty="0" smtClean="0"/>
              <a:t> </a:t>
            </a:r>
            <a:r>
              <a:rPr lang="en-IN" sz="2000" dirty="0" smtClean="0"/>
              <a:t>  0.29 -0.32     0.20 - 0.38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Things we attempted And failed</a:t>
            </a:r>
            <a:endParaRPr lang="en-US" dirty="0"/>
          </a:p>
        </p:txBody>
      </p:sp>
      <p:pic>
        <p:nvPicPr>
          <p:cNvPr id="20482" name="Picture 2" descr="C:\Users\bidho\Desktop\Failed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357298"/>
            <a:ext cx="3922049" cy="4797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Entity Resolution (ER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Knowledge Graph Embeddings (KGEs)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Definitions Required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algorithmic problem </a:t>
            </a:r>
            <a:r>
              <a:rPr lang="en-US" dirty="0" smtClean="0"/>
              <a:t>of </a:t>
            </a:r>
            <a:r>
              <a:rPr lang="en-US" dirty="0" smtClean="0"/>
              <a:t>grouping words </a:t>
            </a:r>
            <a:r>
              <a:rPr lang="en-US" dirty="0" smtClean="0"/>
              <a:t>referring to the </a:t>
            </a:r>
            <a:r>
              <a:rPr lang="en-US" dirty="0" smtClean="0"/>
              <a:t>same underlying </a:t>
            </a:r>
            <a:r>
              <a:rPr lang="en-US" dirty="0" smtClean="0"/>
              <a:t>entity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Resolution (ER)</a:t>
            </a:r>
            <a:endParaRPr lang="en-US" dirty="0"/>
          </a:p>
        </p:txBody>
      </p:sp>
      <p:pic>
        <p:nvPicPr>
          <p:cNvPr id="1026" name="Picture 2" descr="C:\Users\bidho\Desktop\Entity Resolu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71744"/>
            <a:ext cx="784860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popular for documents, graphs, words...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Low-dimensional vector spaces</a:t>
            </a:r>
            <a:endParaRPr lang="en-US" dirty="0"/>
          </a:p>
        </p:txBody>
      </p:sp>
      <p:pic>
        <p:nvPicPr>
          <p:cNvPr id="2050" name="Picture 2" descr="C:\Users\bidho\Desktop\low dimension vector spac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8177213" cy="4503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Embeddings are not a ‘new’ invention...topic models are an early example still widely used!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intuition</a:t>
            </a:r>
            <a:endParaRPr lang="en-US" dirty="0"/>
          </a:p>
        </p:txBody>
      </p:sp>
      <p:pic>
        <p:nvPicPr>
          <p:cNvPr id="3074" name="Picture 2" descr="C:\Users\bidho\Desktop\enitity embedd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14620"/>
            <a:ext cx="7262812" cy="3665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Info is converted in the form of triplet &lt;</a:t>
            </a:r>
            <a:r>
              <a:rPr lang="en-IN" dirty="0" err="1" smtClean="0"/>
              <a:t>h,r,t</a:t>
            </a:r>
            <a:r>
              <a:rPr lang="en-IN" dirty="0" smtClean="0"/>
              <a:t>&gt; </a:t>
            </a:r>
            <a:endParaRPr lang="en-US" dirty="0" smtClean="0"/>
          </a:p>
          <a:p>
            <a:r>
              <a:rPr lang="en-US" dirty="0" smtClean="0"/>
              <a:t>h is head, </a:t>
            </a:r>
            <a:r>
              <a:rPr lang="en-IN" dirty="0" smtClean="0"/>
              <a:t>r is relation, t is Tail</a:t>
            </a:r>
          </a:p>
          <a:p>
            <a:r>
              <a:rPr lang="en-IN" dirty="0" smtClean="0"/>
              <a:t>Our Aim is to find any one given the other 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graph embeddings</a:t>
            </a:r>
            <a:endParaRPr lang="en-US" dirty="0"/>
          </a:p>
        </p:txBody>
      </p:sp>
      <p:pic>
        <p:nvPicPr>
          <p:cNvPr id="4098" name="Picture 2" descr="C:\Users\bidho\Desktop\transE_trans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928934"/>
            <a:ext cx="6691312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Focused on embedding </a:t>
            </a:r>
            <a:r>
              <a:rPr lang="en-US" sz="1800" dirty="0" smtClean="0"/>
              <a:t>mono lingual triples </a:t>
            </a:r>
            <a:r>
              <a:rPr lang="en-US" sz="1800" dirty="0" smtClean="0"/>
              <a:t>(h, r, t)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Current KG Embedding Approaches</a:t>
            </a:r>
            <a:endParaRPr lang="en-US" sz="3200" dirty="0"/>
          </a:p>
        </p:txBody>
      </p:sp>
      <p:pic>
        <p:nvPicPr>
          <p:cNvPr id="6147" name="Picture 3" descr="C:\Users\bidho\Desktop\Current KG Embedding Approach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9144000" cy="3853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an ‘optimal’ vector/matrix for an entity or relation?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Objective/loss/energy functions</a:t>
            </a:r>
            <a:endParaRPr lang="en-US" dirty="0"/>
          </a:p>
        </p:txBody>
      </p:sp>
      <p:pic>
        <p:nvPicPr>
          <p:cNvPr id="5122" name="Picture 2" descr="C:\Users\bidho\Desktop\loss func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00306"/>
            <a:ext cx="8599517" cy="3306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522</TotalTime>
  <Words>910</Words>
  <Application>Microsoft Office PowerPoint</Application>
  <PresentationFormat>On-screen Show (4:3)</PresentationFormat>
  <Paragraphs>121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Open world Knowledge Graph Completion </vt:lpstr>
      <vt:lpstr>What is knowledge graph completion?</vt:lpstr>
      <vt:lpstr>Definitions Required</vt:lpstr>
      <vt:lpstr>Entity Resolution (ER)</vt:lpstr>
      <vt:lpstr>Low-dimensional vector spaces</vt:lpstr>
      <vt:lpstr>Some more intuition</vt:lpstr>
      <vt:lpstr>Knowledge graph embeddings</vt:lpstr>
      <vt:lpstr>Current KG Embedding Approaches</vt:lpstr>
      <vt:lpstr>Objective/loss/energy functions</vt:lpstr>
      <vt:lpstr>DBpedia: A Nucleus for a Web of Open Data</vt:lpstr>
      <vt:lpstr>Outline:</vt:lpstr>
      <vt:lpstr>Slide 12</vt:lpstr>
      <vt:lpstr>Slide 13</vt:lpstr>
      <vt:lpstr>Complete Vs Incomplete KG</vt:lpstr>
      <vt:lpstr>Aim of our project</vt:lpstr>
      <vt:lpstr>KG Models: ConMask</vt:lpstr>
      <vt:lpstr>Definitions required</vt:lpstr>
      <vt:lpstr>Feature Extraction</vt:lpstr>
      <vt:lpstr>Math behind MCRW MWRW</vt:lpstr>
      <vt:lpstr>Contents in ConMask</vt:lpstr>
      <vt:lpstr>Content Masking &amp; Target Fusion</vt:lpstr>
      <vt:lpstr>ConMask : FCN</vt:lpstr>
      <vt:lpstr>Settings</vt:lpstr>
      <vt:lpstr>KG Models: SimplE</vt:lpstr>
      <vt:lpstr>Learning SimplE Models</vt:lpstr>
      <vt:lpstr>Result And Conclusion </vt:lpstr>
      <vt:lpstr>Rerunning Simple and ConMask</vt:lpstr>
      <vt:lpstr>Comparison of Conmask Vs Simple</vt:lpstr>
      <vt:lpstr>Things we attempted And failed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world Knowledge Graph Completion</dc:title>
  <dc:creator>Bidhov Bizar</dc:creator>
  <cp:lastModifiedBy>Bidhov Bizar</cp:lastModifiedBy>
  <cp:revision>67</cp:revision>
  <dcterms:created xsi:type="dcterms:W3CDTF">2019-04-27T01:00:04Z</dcterms:created>
  <dcterms:modified xsi:type="dcterms:W3CDTF">2019-04-27T09:42:10Z</dcterms:modified>
</cp:coreProperties>
</file>